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0"/>
  </p:notesMasterIdLst>
  <p:sldIdLst>
    <p:sldId id="266" r:id="rId2"/>
    <p:sldId id="276" r:id="rId3"/>
    <p:sldId id="280" r:id="rId4"/>
    <p:sldId id="290" r:id="rId5"/>
    <p:sldId id="285" r:id="rId6"/>
    <p:sldId id="282" r:id="rId7"/>
    <p:sldId id="292" r:id="rId8"/>
    <p:sldId id="28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4" autoAdjust="0"/>
    <p:restoredTop sz="95525" autoAdjust="0"/>
  </p:normalViewPr>
  <p:slideViewPr>
    <p:cSldViewPr>
      <p:cViewPr varScale="1">
        <p:scale>
          <a:sx n="63" d="100"/>
          <a:sy n="63" d="100"/>
        </p:scale>
        <p:origin x="1616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g\Documents\&#52852;&#52852;&#50724;&#53665;%20&#48155;&#51008;%20&#54028;&#51068;\&#54032;&#47588;&#51221;&#47532;_&#49688;&#5122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/>
              <a:t>팔찌 판매추이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판매액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Sheet1!$B$9:$E$9</c:f>
              <c:strCache>
                <c:ptCount val="4"/>
                <c:pt idx="0">
                  <c:v>29일</c:v>
                </c:pt>
                <c:pt idx="1">
                  <c:v>30일</c:v>
                </c:pt>
                <c:pt idx="2">
                  <c:v>2일</c:v>
                </c:pt>
                <c:pt idx="3">
                  <c:v>3일</c:v>
                </c:pt>
              </c:strCache>
            </c:strRef>
          </c:cat>
          <c:val>
            <c:numRef>
              <c:f>Sheet1!$B$10:$E$10</c:f>
              <c:numCache>
                <c:formatCode>_(* #,##0_);_(* \(#,##0\);_(* "-"_);_(@_)</c:formatCode>
                <c:ptCount val="4"/>
                <c:pt idx="0">
                  <c:v>12000</c:v>
                </c:pt>
                <c:pt idx="1">
                  <c:v>17300</c:v>
                </c:pt>
                <c:pt idx="2">
                  <c:v>32300</c:v>
                </c:pt>
                <c:pt idx="3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FC-44C4-A732-B471ADDA8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340762152"/>
        <c:axId val="340765432"/>
      </c:barChart>
      <c:scatterChart>
        <c:scatterStyle val="smoothMarker"/>
        <c:varyColors val="0"/>
        <c:ser>
          <c:idx val="1"/>
          <c:order val="1"/>
          <c:tx>
            <c:strRef>
              <c:f>Sheet1!$A$12</c:f>
              <c:strCache>
                <c:ptCount val="1"/>
                <c:pt idx="0">
                  <c:v>누적판매수량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strRef>
              <c:f>Sheet1!$B$9:$E$9</c:f>
              <c:strCache>
                <c:ptCount val="4"/>
                <c:pt idx="0">
                  <c:v>29일</c:v>
                </c:pt>
                <c:pt idx="1">
                  <c:v>30일</c:v>
                </c:pt>
                <c:pt idx="2">
                  <c:v>2일</c:v>
                </c:pt>
                <c:pt idx="3">
                  <c:v>3일</c:v>
                </c:pt>
              </c:strCache>
            </c:strRef>
          </c:xVal>
          <c:yVal>
            <c:numRef>
              <c:f>Sheet1!$B$12:$E$12</c:f>
              <c:numCache>
                <c:formatCode>General</c:formatCode>
                <c:ptCount val="4"/>
                <c:pt idx="0">
                  <c:v>5</c:v>
                </c:pt>
                <c:pt idx="1">
                  <c:v>14</c:v>
                </c:pt>
                <c:pt idx="2">
                  <c:v>24</c:v>
                </c:pt>
                <c:pt idx="3">
                  <c:v>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FC-44C4-A732-B471ADDA8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111456"/>
        <c:axId val="392107192"/>
      </c:scatterChart>
      <c:catAx>
        <c:axId val="340762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0765432"/>
        <c:crosses val="autoZero"/>
        <c:auto val="1"/>
        <c:lblAlgn val="ctr"/>
        <c:lblOffset val="100"/>
        <c:noMultiLvlLbl val="0"/>
      </c:catAx>
      <c:valAx>
        <c:axId val="340765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0762152"/>
        <c:crosses val="autoZero"/>
        <c:crossBetween val="between"/>
      </c:valAx>
      <c:valAx>
        <c:axId val="3921071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111456"/>
        <c:crosses val="max"/>
        <c:crossBetween val="midCat"/>
        <c:majorUnit val="10"/>
      </c:valAx>
      <c:valAx>
        <c:axId val="39211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92107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688342082239718"/>
          <c:y val="0.22956036745406824"/>
          <c:w val="0.52789982502187227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98BE2-A1C9-0A4A-A197-49B28D1AB831}" type="datetimeFigureOut">
              <a:rPr kumimoji="1" lang="ko-KR" altLang="en-US" smtClean="0"/>
              <a:t>2018-04-04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8D53A-F78B-454B-BE60-66AA1C5C7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52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2828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558514"/>
            <a:ext cx="3096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SEED_ream</a:t>
            </a:r>
            <a:endParaRPr lang="en-US" altLang="ko-KR" sz="44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최종발표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400506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By </a:t>
            </a:r>
            <a:r>
              <a:rPr lang="en-US" altLang="ko-KR" sz="1200" dirty="0" err="1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Seed_ream</a:t>
            </a:r>
            <a:endParaRPr lang="ko-KR" altLang="en-US" sz="12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LotteMartDreamBold" charset="-127"/>
                <a:ea typeface="12LotteMartDreamBold" charset="-127"/>
                <a:cs typeface="12LotteMartDreamBold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LotteMartDreamBold" charset="-127"/>
                <a:ea typeface="12LotteMartDreamBold" charset="-127"/>
                <a:cs typeface="12LotteMartDreamBold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61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위기</a:t>
            </a:r>
            <a:endParaRPr lang="en-US" altLang="ko-KR" sz="36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 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131960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위기</a:t>
            </a:r>
            <a:endParaRPr lang="en-US" altLang="ko-KR" sz="36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 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07617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판매과정</a:t>
            </a:r>
            <a:endParaRPr lang="en-US" altLang="ko-KR" sz="36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48264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사업수익</a:t>
            </a:r>
            <a:endParaRPr lang="en-US" altLang="ko-KR" sz="3600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28225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위기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6193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-288540" y="4660394"/>
            <a:ext cx="309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항공대 슬리퍼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로고를 박은 슬리퍼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170297" y="4660974"/>
            <a:ext cx="259228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뱃지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1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송골매를 은으로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색칠한 뱃지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348786" y="4660394"/>
            <a:ext cx="2592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모자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1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항공대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볼캡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2411512" y="3117674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4497152" y="3117674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807804" y="1916832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굿즈</a:t>
            </a:r>
            <a:r>
              <a:rPr lang="ko-KR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품목 후보</a:t>
            </a:r>
          </a:p>
        </p:txBody>
      </p:sp>
      <p:cxnSp>
        <p:nvCxnSpPr>
          <p:cNvPr id="16" name="직선 연결선 129"/>
          <p:cNvCxnSpPr/>
          <p:nvPr/>
        </p:nvCxnSpPr>
        <p:spPr>
          <a:xfrm>
            <a:off x="6497319" y="3117674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22"/>
          <p:cNvSpPr txBox="1"/>
          <p:nvPr/>
        </p:nvSpPr>
        <p:spPr>
          <a:xfrm>
            <a:off x="4355503" y="4661555"/>
            <a:ext cx="214181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팔찌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1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토성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송골매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팬던트가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들어간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실팔찌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9" y="3050315"/>
            <a:ext cx="1251448" cy="11974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90" y="3117674"/>
            <a:ext cx="1218230" cy="11497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3B4BA7-63F4-4922-917A-A33EE6EF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156" y="3117674"/>
            <a:ext cx="1233703" cy="1233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A3A74-1D99-4236-9945-36642331FC20}"/>
              </a:ext>
            </a:extLst>
          </p:cNvPr>
          <p:cNvSpPr txBox="1"/>
          <p:nvPr/>
        </p:nvSpPr>
        <p:spPr>
          <a:xfrm>
            <a:off x="925881" y="1124744"/>
            <a:ext cx="350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폐기</a:t>
            </a:r>
          </a:p>
        </p:txBody>
      </p:sp>
      <p:pic>
        <p:nvPicPr>
          <p:cNvPr id="23" name="그림 22" descr="사람, 실내, 의류, 벽이(가) 표시된 사진&#10;&#10;매우 높은 신뢰도로 생성된 설명">
            <a:extLst>
              <a:ext uri="{FF2B5EF4-FFF2-40B4-BE49-F238E27FC236}">
                <a16:creationId xmlns:a16="http://schemas.microsoft.com/office/drawing/2014/main" id="{0B987026-81F4-414D-884A-A71E3D2D68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3117674"/>
            <a:ext cx="1177340" cy="1119314"/>
          </a:xfrm>
          <a:prstGeom prst="rect">
            <a:avLst/>
          </a:prstGeom>
        </p:spPr>
      </p:pic>
      <p:pic>
        <p:nvPicPr>
          <p:cNvPr id="11" name="그래픽 10" descr="닫기">
            <a:extLst>
              <a:ext uri="{FF2B5EF4-FFF2-40B4-BE49-F238E27FC236}">
                <a16:creationId xmlns:a16="http://schemas.microsoft.com/office/drawing/2014/main" id="{CAB6C6E8-2392-40F8-ACA6-427502AD0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1515" y="3405114"/>
            <a:ext cx="1157681" cy="1157681"/>
          </a:xfrm>
          <a:prstGeom prst="rect">
            <a:avLst/>
          </a:prstGeom>
        </p:spPr>
      </p:pic>
      <p:pic>
        <p:nvPicPr>
          <p:cNvPr id="27" name="그래픽 26" descr="닫기">
            <a:extLst>
              <a:ext uri="{FF2B5EF4-FFF2-40B4-BE49-F238E27FC236}">
                <a16:creationId xmlns:a16="http://schemas.microsoft.com/office/drawing/2014/main" id="{44DA355B-2CE7-4DE3-8922-8999120E98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674" y="3231058"/>
            <a:ext cx="1334853" cy="1334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위기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2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67544" y="4613647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가격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비싸다는 의견이 많았음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904" y="3241936"/>
            <a:ext cx="1289979" cy="114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TextBox 119"/>
          <p:cNvSpPr txBox="1"/>
          <p:nvPr/>
        </p:nvSpPr>
        <p:spPr>
          <a:xfrm>
            <a:off x="3203848" y="4614227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늦었던 현장판매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온라인에 너무 치중한 나머지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현장 판매에 소홀했음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012160" y="4653136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수요 없는 상품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수요조사를 하고서는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데이터를 활용하는데 미흡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3131840" y="3167119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5868144" y="3068960"/>
            <a:ext cx="0" cy="22322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5"/>
          <p:cNvSpPr txBox="1">
            <a:spLocks noChangeArrowheads="1"/>
          </p:cNvSpPr>
          <p:nvPr/>
        </p:nvSpPr>
        <p:spPr bwMode="auto">
          <a:xfrm>
            <a:off x="2657623" y="2153760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팔리지 않았던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D60CD-E6CA-4C05-BEB6-546E166A85DA}"/>
              </a:ext>
            </a:extLst>
          </p:cNvPr>
          <p:cNvSpPr txBox="1"/>
          <p:nvPr/>
        </p:nvSpPr>
        <p:spPr>
          <a:xfrm>
            <a:off x="1066799" y="1151033"/>
            <a:ext cx="326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생각보다 잘 팔리지 않는 상품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EBC11A-757B-403C-82DE-B1B5AB0E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8" y="2782724"/>
            <a:ext cx="1805052" cy="17083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C3965D-4B52-40FF-AAA1-B574BDFF7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82" y="2570585"/>
            <a:ext cx="2026650" cy="1938535"/>
          </a:xfrm>
          <a:prstGeom prst="rect">
            <a:avLst/>
          </a:prstGeom>
        </p:spPr>
      </p:pic>
      <p:pic>
        <p:nvPicPr>
          <p:cNvPr id="8" name="그래픽 7" descr="메가폰">
            <a:extLst>
              <a:ext uri="{FF2B5EF4-FFF2-40B4-BE49-F238E27FC236}">
                <a16:creationId xmlns:a16="http://schemas.microsoft.com/office/drawing/2014/main" id="{921D9F97-1994-4D8F-BFA3-F4C991F4C2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6388" y="3273592"/>
            <a:ext cx="757168" cy="7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36274" y="40306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판매과정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7504" y="19368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FD088C-0062-4DBE-85F6-03E870313928}"/>
              </a:ext>
            </a:extLst>
          </p:cNvPr>
          <p:cNvSpPr txBox="1"/>
          <p:nvPr/>
        </p:nvSpPr>
        <p:spPr>
          <a:xfrm>
            <a:off x="125252" y="537321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SNS</a:t>
            </a:r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홍보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대나무숲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단톡방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에브리타임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 홍보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192D-85AA-4B4A-AD20-53B721050613}"/>
              </a:ext>
            </a:extLst>
          </p:cNvPr>
          <p:cNvSpPr txBox="1"/>
          <p:nvPr/>
        </p:nvSpPr>
        <p:spPr>
          <a:xfrm>
            <a:off x="3095340" y="537321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포스터 홍보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학교 곳곳에 포스터 부착하여 홍보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BEE71D-EABD-4729-8E5E-C0F0A28967DB}"/>
              </a:ext>
            </a:extLst>
          </p:cNvPr>
          <p:cNvSpPr txBox="1"/>
          <p:nvPr/>
        </p:nvSpPr>
        <p:spPr>
          <a:xfrm>
            <a:off x="5922406" y="5373216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6E57"/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현장판매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charset="-127"/>
                <a:ea typeface="12LotteMartDreamBold" charset="-127"/>
                <a:cs typeface="12LotteMartDreamBold" charset="-127"/>
              </a:rPr>
              <a:t>학관 앞에서 판매</a:t>
            </a:r>
            <a:endParaRPr lang="en-US" altLang="ko-KR" sz="2000" dirty="0">
              <a:solidFill>
                <a:srgbClr val="FF6E57"/>
              </a:solidFill>
              <a:latin typeface="12LotteMartDreamBold" charset="-127"/>
              <a:ea typeface="12LotteMartDreamBold" charset="-127"/>
              <a:cs typeface="12LotteMartDreamBold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D5EFB4-9AC5-4EE8-9D12-F901DF90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556792"/>
            <a:ext cx="2847334" cy="3600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B04069-92A9-4D51-A67C-28C684B1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542637"/>
            <a:ext cx="2470282" cy="361455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72017-80F3-449B-9455-DC7719EC99E4}"/>
              </a:ext>
            </a:extLst>
          </p:cNvPr>
          <p:cNvGrpSpPr/>
          <p:nvPr/>
        </p:nvGrpSpPr>
        <p:grpSpPr>
          <a:xfrm>
            <a:off x="539552" y="1563187"/>
            <a:ext cx="2282944" cy="3594005"/>
            <a:chOff x="560864" y="1563187"/>
            <a:chExt cx="2282944" cy="35940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9EB2D3-9CC3-406A-9C37-13A61E50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64" y="3226319"/>
              <a:ext cx="2267744" cy="193087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E442B1-2C3B-4AD0-9C30-A14FF1809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64" y="1563187"/>
              <a:ext cx="2267744" cy="159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8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사업수익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_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팔찌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B8605A-33EB-46B0-8018-E9C77BAE4CE6}"/>
              </a:ext>
            </a:extLst>
          </p:cNvPr>
          <p:cNvSpPr txBox="1"/>
          <p:nvPr/>
        </p:nvSpPr>
        <p:spPr>
          <a:xfrm>
            <a:off x="107504" y="1949258"/>
            <a:ext cx="33843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 원가</a:t>
            </a:r>
            <a:r>
              <a:rPr lang="ko-KR" altLang="en-US" sz="1400" dirty="0"/>
              <a:t>     </a:t>
            </a:r>
            <a:r>
              <a:rPr lang="en-US" altLang="ko-KR" sz="1400" dirty="0"/>
              <a:t>91,500(</a:t>
            </a:r>
            <a:r>
              <a:rPr lang="ko-KR" altLang="en-US" sz="1400" dirty="0"/>
              <a:t>원</a:t>
            </a:r>
            <a:r>
              <a:rPr lang="en-US" altLang="ko-KR" sz="1400" dirty="0"/>
              <a:t>)/113(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                  </a:t>
            </a:r>
            <a:r>
              <a:rPr lang="ko-KR" altLang="en-US" sz="1400" b="1" dirty="0"/>
              <a:t>≒ </a:t>
            </a:r>
            <a:r>
              <a:rPr lang="en-US" altLang="ko-KR" sz="1400" dirty="0"/>
              <a:t>810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ko-KR" altLang="en-US" sz="1400" b="1" dirty="0"/>
              <a:t>판매가</a:t>
            </a:r>
            <a:r>
              <a:rPr lang="ko-KR" altLang="en-US" sz="1400" dirty="0"/>
              <a:t>  개당 </a:t>
            </a:r>
            <a:r>
              <a:rPr lang="en-US" altLang="ko-KR" sz="1400" dirty="0"/>
              <a:t>2,000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            (+2</a:t>
            </a:r>
            <a:r>
              <a:rPr lang="ko-KR" altLang="en-US" sz="1400" dirty="0"/>
              <a:t>개 </a:t>
            </a:r>
            <a:r>
              <a:rPr lang="en-US" altLang="ko-KR" sz="1400" dirty="0"/>
              <a:t>3,500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            SEED </a:t>
            </a:r>
            <a:r>
              <a:rPr lang="ko-KR" altLang="en-US" sz="1400" dirty="0" err="1"/>
              <a:t>특별가</a:t>
            </a:r>
            <a:r>
              <a:rPr lang="ko-KR" altLang="en-US" sz="1400" dirty="0"/>
              <a:t> </a:t>
            </a:r>
            <a:r>
              <a:rPr lang="en-US" altLang="ko-KR" sz="1400" dirty="0"/>
              <a:t>1,800</a:t>
            </a:r>
            <a:r>
              <a:rPr lang="ko-KR" altLang="en-US" sz="1400" dirty="0"/>
              <a:t>원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                 </a:t>
            </a:r>
          </a:p>
          <a:p>
            <a:endParaRPr lang="en-US" altLang="ko-KR" sz="1400" dirty="0"/>
          </a:p>
          <a:p>
            <a:r>
              <a:rPr lang="en-US" altLang="ko-KR" dirty="0"/>
              <a:t>	   	  </a:t>
            </a:r>
          </a:p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7479693-D8A0-4FFA-8548-D9DBB970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3544071"/>
            <a:ext cx="2832488" cy="1469103"/>
          </a:xfrm>
          <a:prstGeom prst="rect">
            <a:avLst/>
          </a:prstGeom>
        </p:spPr>
      </p:pic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855E4BA-3734-43C7-91EA-9E6B0E2238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015720"/>
              </p:ext>
            </p:extLst>
          </p:nvPr>
        </p:nvGraphicFramePr>
        <p:xfrm>
          <a:off x="3995936" y="1700808"/>
          <a:ext cx="4572000" cy="295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02CBCD0-9603-4C90-842E-67BCBD54F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69348"/>
              </p:ext>
            </p:extLst>
          </p:nvPr>
        </p:nvGraphicFramePr>
        <p:xfrm>
          <a:off x="4355976" y="5145828"/>
          <a:ext cx="4076700" cy="86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79937880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3794723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37253239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77784878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15330582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448584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판매액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12,000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</a:t>
                      </a:r>
                      <a:r>
                        <a:rPr lang="en-US" altLang="ko-KR" sz="1100" u="none" strike="noStrike">
                          <a:effectLst/>
                        </a:rPr>
                        <a:t>17,300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</a:t>
                      </a:r>
                      <a:r>
                        <a:rPr lang="en-US" altLang="ko-KR" sz="1100" u="none" strike="noStrike">
                          <a:effectLst/>
                        </a:rPr>
                        <a:t>32,300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</a:t>
                      </a:r>
                      <a:r>
                        <a:rPr lang="en-US" altLang="ko-KR" sz="1100" u="none" strike="noStrike">
                          <a:effectLst/>
                        </a:rPr>
                        <a:t>20,000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86876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판매수량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13816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누적판매수량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002218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사업수익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_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모자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n-cs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3B48F1-D935-4FA0-A251-C541E7F5CC9A}"/>
              </a:ext>
            </a:extLst>
          </p:cNvPr>
          <p:cNvSpPr txBox="1"/>
          <p:nvPr/>
        </p:nvSpPr>
        <p:spPr>
          <a:xfrm>
            <a:off x="107504" y="194925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모자</a:t>
            </a:r>
            <a:r>
              <a:rPr lang="ko-KR" altLang="en-US" dirty="0"/>
              <a:t>  </a:t>
            </a:r>
            <a:r>
              <a:rPr lang="ko-KR" altLang="en-US" sz="1400" b="1" dirty="0"/>
              <a:t>원가</a:t>
            </a:r>
            <a:r>
              <a:rPr lang="ko-KR" altLang="en-US" sz="1400" dirty="0"/>
              <a:t> 개당 </a:t>
            </a:r>
            <a:r>
              <a:rPr lang="en-US" altLang="ko-KR" sz="1400" dirty="0"/>
              <a:t>5800</a:t>
            </a:r>
            <a:r>
              <a:rPr lang="ko-KR" altLang="en-US" sz="1400" dirty="0"/>
              <a:t>원</a:t>
            </a:r>
            <a:r>
              <a:rPr lang="en-US" altLang="ko-KR" sz="1400" dirty="0"/>
              <a:t> + </a:t>
            </a:r>
            <a:r>
              <a:rPr lang="ko-KR" altLang="en-US" sz="1400" dirty="0" err="1"/>
              <a:t>자수비</a:t>
            </a:r>
            <a:r>
              <a:rPr lang="ko-KR" altLang="en-US" sz="1400" dirty="0"/>
              <a:t> </a:t>
            </a:r>
            <a:r>
              <a:rPr lang="en-US" altLang="ko-KR" sz="1400" dirty="0"/>
              <a:t>8</a:t>
            </a:r>
            <a:r>
              <a:rPr lang="ko-KR" altLang="en-US" sz="1400" dirty="0"/>
              <a:t>만원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           </a:t>
            </a:r>
            <a:r>
              <a:rPr lang="ko-KR" altLang="en-US" sz="1400" b="1" dirty="0"/>
              <a:t>판매가 </a:t>
            </a:r>
            <a:r>
              <a:rPr lang="en-US" altLang="ko-KR" sz="1400" dirty="0"/>
              <a:t>12000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b="1" dirty="0"/>
              <a:t>목표수량 </a:t>
            </a:r>
            <a:r>
              <a:rPr lang="en-US" altLang="ko-KR" sz="1400" dirty="0"/>
              <a:t>24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r>
              <a:rPr lang="en-US" altLang="ko-KR" sz="1400" b="1" dirty="0"/>
              <a:t>           </a:t>
            </a:r>
            <a:r>
              <a:rPr lang="ko-KR" altLang="en-US" sz="1400" b="1" dirty="0"/>
              <a:t>현재수량 </a:t>
            </a:r>
            <a:r>
              <a:rPr lang="en-US" altLang="ko-KR" sz="1400" dirty="0"/>
              <a:t>13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784" t="35700" r="48336" b="15301"/>
          <a:stretch/>
        </p:blipFill>
        <p:spPr>
          <a:xfrm>
            <a:off x="4283968" y="1412776"/>
            <a:ext cx="4565866" cy="48245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8474" y="1033779"/>
            <a:ext cx="1800200" cy="5232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r>
              <a:rPr lang="ko-KR" altLang="en-US" sz="1300" dirty="0"/>
              <a:t>월 </a:t>
            </a:r>
            <a:r>
              <a:rPr lang="en-US" altLang="ko-KR" sz="1300" dirty="0"/>
              <a:t>4</a:t>
            </a:r>
            <a:r>
              <a:rPr lang="ko-KR" altLang="en-US" sz="1300" dirty="0"/>
              <a:t>일 </a:t>
            </a:r>
            <a:r>
              <a:rPr lang="en-US" altLang="ko-KR" sz="1300" dirty="0"/>
              <a:t>04</a:t>
            </a:r>
            <a:r>
              <a:rPr lang="ko-KR" altLang="en-US" sz="1300" dirty="0"/>
              <a:t>시 기준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2276872"/>
            <a:ext cx="1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67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183</Words>
  <Application>Microsoft Office PowerPoint</Application>
  <PresentationFormat>화면 슬라이드 쇼(4:3)</PresentationFormat>
  <Paragraphs>99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12LotteMartDreamBold</vt:lpstr>
      <vt:lpstr>나눔고딕</vt:lpstr>
      <vt:lpstr>나눔고딕 ExtraBold</vt:lpstr>
      <vt:lpstr>맑은 고딕</vt:lpstr>
      <vt:lpstr>배달의민족 한나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 </cp:lastModifiedBy>
  <cp:revision>101</cp:revision>
  <dcterms:created xsi:type="dcterms:W3CDTF">2014-05-20T10:28:59Z</dcterms:created>
  <dcterms:modified xsi:type="dcterms:W3CDTF">2018-04-04T08:34:37Z</dcterms:modified>
</cp:coreProperties>
</file>